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7"/>
  </p:notesMasterIdLst>
  <p:handoutMasterIdLst>
    <p:handoutMasterId r:id="rId12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703" r:id="rId97"/>
    <p:sldId id="3718" r:id="rId98"/>
    <p:sldId id="3714" r:id="rId99"/>
    <p:sldId id="3719" r:id="rId100"/>
    <p:sldId id="3720" r:id="rId101"/>
    <p:sldId id="3704" r:id="rId102"/>
    <p:sldId id="3708" r:id="rId103"/>
    <p:sldId id="3709" r:id="rId104"/>
    <p:sldId id="3712" r:id="rId105"/>
    <p:sldId id="3710" r:id="rId106"/>
    <p:sldId id="3711" r:id="rId107"/>
    <p:sldId id="3681" r:id="rId108"/>
    <p:sldId id="3694" r:id="rId109"/>
    <p:sldId id="3695" r:id="rId110"/>
    <p:sldId id="3705" r:id="rId111"/>
    <p:sldId id="3647" r:id="rId112"/>
    <p:sldId id="3637" r:id="rId113"/>
    <p:sldId id="3642" r:id="rId114"/>
    <p:sldId id="3638" r:id="rId115"/>
    <p:sldId id="3639" r:id="rId116"/>
    <p:sldId id="3640" r:id="rId117"/>
    <p:sldId id="3644" r:id="rId118"/>
    <p:sldId id="3645" r:id="rId119"/>
    <p:sldId id="3646" r:id="rId120"/>
    <p:sldId id="3629" r:id="rId121"/>
    <p:sldId id="3630" r:id="rId122"/>
    <p:sldId id="3631" r:id="rId123"/>
    <p:sldId id="3628" r:id="rId124"/>
    <p:sldId id="3715" r:id="rId125"/>
    <p:sldId id="3717" r:id="rId12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5"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28800"/>
                <a:ext cx="7848600" cy="45669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28800"/>
                <a:ext cx="7848600" cy="4566993"/>
              </a:xfrm>
              <a:prstGeom prst="rect">
                <a:avLst/>
              </a:prstGeom>
              <a:blipFill>
                <a:blip r:embed="rId2"/>
                <a:stretch>
                  <a:fillRect l="-1618" t="-27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5759659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1" y="1752600"/>
                <a:ext cx="742044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1" y="1752600"/>
                <a:ext cx="7420440" cy="4038600"/>
              </a:xfrm>
              <a:prstGeom prst="rect">
                <a:avLst/>
              </a:prstGeom>
              <a:blipFill>
                <a:blip r:embed="rId2"/>
                <a:stretch>
                  <a:fillRect l="-204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281147564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9812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981200"/>
                <a:ext cx="8305800" cy="4038600"/>
              </a:xfrm>
              <a:prstGeom prst="rect">
                <a:avLst/>
              </a:prstGeom>
              <a:blipFill>
                <a:blip r:embed="rId2"/>
                <a:stretch>
                  <a:fillRect l="-1682"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94064" y="1391248"/>
            <a:ext cx="6308322"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graphicFrame>
        <p:nvGraphicFramePr>
          <p:cNvPr id="5" name="Table 4">
            <a:extLst>
              <a:ext uri="{FF2B5EF4-FFF2-40B4-BE49-F238E27FC236}">
                <a16:creationId xmlns:a16="http://schemas.microsoft.com/office/drawing/2014/main" id="{491B09B3-B6BD-03F6-1177-87D5C920AAA7}"/>
              </a:ext>
            </a:extLst>
          </p:cNvPr>
          <p:cNvGraphicFramePr>
            <a:graphicFrameLocks noGrp="1"/>
          </p:cNvGraphicFramePr>
          <p:nvPr>
            <p:extLst>
              <p:ext uri="{D42A27DB-BD31-4B8C-83A1-F6EECF244321}">
                <p14:modId xmlns:p14="http://schemas.microsoft.com/office/powerpoint/2010/main" val="2407325428"/>
              </p:ext>
            </p:extLst>
          </p:nvPr>
        </p:nvGraphicFramePr>
        <p:xfrm>
          <a:off x="302443" y="2200759"/>
          <a:ext cx="8001000" cy="74168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371534">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600200">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Size (bytes)</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650966581"/>
                  </a:ext>
                </a:extLst>
              </a:tr>
            </a:tbl>
          </a:graphicData>
        </a:graphic>
      </p:graphicFrame>
      <p:graphicFrame>
        <p:nvGraphicFramePr>
          <p:cNvPr id="4" name="Table 3">
            <a:extLst>
              <a:ext uri="{FF2B5EF4-FFF2-40B4-BE49-F238E27FC236}">
                <a16:creationId xmlns:a16="http://schemas.microsoft.com/office/drawing/2014/main" id="{3D3C859C-CA9B-250C-2B7D-E337C7467386}"/>
              </a:ext>
            </a:extLst>
          </p:cNvPr>
          <p:cNvGraphicFramePr>
            <a:graphicFrameLocks noGrp="1"/>
          </p:cNvGraphicFramePr>
          <p:nvPr>
            <p:extLst>
              <p:ext uri="{D42A27DB-BD31-4B8C-83A1-F6EECF244321}">
                <p14:modId xmlns:p14="http://schemas.microsoft.com/office/powerpoint/2010/main" val="3563407873"/>
              </p:ext>
            </p:extLst>
          </p:nvPr>
        </p:nvGraphicFramePr>
        <p:xfrm>
          <a:off x="488202" y="3733800"/>
          <a:ext cx="4648201" cy="2225040"/>
        </p:xfrm>
        <a:graphic>
          <a:graphicData uri="http://schemas.openxmlformats.org/drawingml/2006/table">
            <a:tbl>
              <a:tblPr firstRow="1" bandRow="1">
                <a:tableStyleId>{5C22544A-7EE6-4342-B048-85BDC9FD1C3A}</a:tableStyleId>
              </a:tblPr>
              <a:tblGrid>
                <a:gridCol w="1684973">
                  <a:extLst>
                    <a:ext uri="{9D8B030D-6E8A-4147-A177-3AD203B41FA5}">
                      <a16:colId xmlns:a16="http://schemas.microsoft.com/office/drawing/2014/main" val="3424325061"/>
                    </a:ext>
                  </a:extLst>
                </a:gridCol>
                <a:gridCol w="2963228">
                  <a:extLst>
                    <a:ext uri="{9D8B030D-6E8A-4147-A177-3AD203B41FA5}">
                      <a16:colId xmlns:a16="http://schemas.microsoft.com/office/drawing/2014/main" val="2946926814"/>
                    </a:ext>
                  </a:extLst>
                </a:gridCol>
              </a:tblGrid>
              <a:tr h="370840">
                <a:tc>
                  <a:txBody>
                    <a:bodyPr/>
                    <a:lstStyle/>
                    <a:p>
                      <a:r>
                        <a:rPr lang="en-US" dirty="0">
                          <a:solidFill>
                            <a:schemeClr val="tx1"/>
                          </a:solidFill>
                        </a:rPr>
                        <a:t>Category</a:t>
                      </a:r>
                    </a:p>
                  </a:txBody>
                  <a:tcPr/>
                </a:tc>
                <a:tc>
                  <a:txBody>
                    <a:bodyPr/>
                    <a:lstStyle/>
                    <a:p>
                      <a:r>
                        <a:rPr lang="en-US" dirty="0">
                          <a:solidFill>
                            <a:schemeClr val="tx1"/>
                          </a:solidFill>
                        </a:rPr>
                        <a:t>Equivalent</a:t>
                      </a:r>
                    </a:p>
                  </a:txBody>
                  <a:tcPr/>
                </a:tc>
                <a:extLst>
                  <a:ext uri="{0D108BD9-81ED-4DB2-BD59-A6C34878D82A}">
                    <a16:rowId xmlns:a16="http://schemas.microsoft.com/office/drawing/2014/main" val="3628386457"/>
                  </a:ext>
                </a:extLst>
              </a:tr>
              <a:tr h="370840">
                <a:tc>
                  <a:txBody>
                    <a:bodyPr/>
                    <a:lstStyle/>
                    <a:p>
                      <a:r>
                        <a:rPr lang="en-US" dirty="0"/>
                        <a:t>1</a:t>
                      </a:r>
                    </a:p>
                  </a:txBody>
                  <a:tcPr/>
                </a:tc>
                <a:tc>
                  <a:txBody>
                    <a:bodyPr/>
                    <a:lstStyle/>
                    <a:p>
                      <a:r>
                        <a:rPr lang="en-US" dirty="0"/>
                        <a:t>AES-128</a:t>
                      </a:r>
                    </a:p>
                  </a:txBody>
                  <a:tcPr/>
                </a:tc>
                <a:extLst>
                  <a:ext uri="{0D108BD9-81ED-4DB2-BD59-A6C34878D82A}">
                    <a16:rowId xmlns:a16="http://schemas.microsoft.com/office/drawing/2014/main" val="288746961"/>
                  </a:ext>
                </a:extLst>
              </a:tr>
              <a:tr h="370840">
                <a:tc>
                  <a:txBody>
                    <a:bodyPr/>
                    <a:lstStyle/>
                    <a:p>
                      <a:r>
                        <a:rPr lang="en-US" dirty="0"/>
                        <a:t>2</a:t>
                      </a:r>
                    </a:p>
                  </a:txBody>
                  <a:tcPr/>
                </a:tc>
                <a:tc>
                  <a:txBody>
                    <a:bodyPr/>
                    <a:lstStyle/>
                    <a:p>
                      <a:r>
                        <a:rPr lang="en-US" dirty="0"/>
                        <a:t>SHA3-256</a:t>
                      </a:r>
                    </a:p>
                  </a:txBody>
                  <a:tcPr/>
                </a:tc>
                <a:extLst>
                  <a:ext uri="{0D108BD9-81ED-4DB2-BD59-A6C34878D82A}">
                    <a16:rowId xmlns:a16="http://schemas.microsoft.com/office/drawing/2014/main" val="928105707"/>
                  </a:ext>
                </a:extLst>
              </a:tr>
              <a:tr h="370840">
                <a:tc>
                  <a:txBody>
                    <a:bodyPr/>
                    <a:lstStyle/>
                    <a:p>
                      <a:r>
                        <a:rPr lang="en-US" dirty="0"/>
                        <a:t>3</a:t>
                      </a:r>
                    </a:p>
                  </a:txBody>
                  <a:tcPr/>
                </a:tc>
                <a:tc>
                  <a:txBody>
                    <a:bodyPr/>
                    <a:lstStyle/>
                    <a:p>
                      <a:r>
                        <a:rPr lang="en-US" dirty="0"/>
                        <a:t>AES-192</a:t>
                      </a:r>
                    </a:p>
                  </a:txBody>
                  <a:tcPr/>
                </a:tc>
                <a:extLst>
                  <a:ext uri="{0D108BD9-81ED-4DB2-BD59-A6C34878D82A}">
                    <a16:rowId xmlns:a16="http://schemas.microsoft.com/office/drawing/2014/main" val="114787507"/>
                  </a:ext>
                </a:extLst>
              </a:tr>
              <a:tr h="370840">
                <a:tc>
                  <a:txBody>
                    <a:bodyPr/>
                    <a:lstStyle/>
                    <a:p>
                      <a:r>
                        <a:rPr lang="en-US" dirty="0"/>
                        <a:t>4</a:t>
                      </a:r>
                    </a:p>
                  </a:txBody>
                  <a:tcPr/>
                </a:tc>
                <a:tc>
                  <a:txBody>
                    <a:bodyPr/>
                    <a:lstStyle/>
                    <a:p>
                      <a:r>
                        <a:rPr lang="en-US" dirty="0"/>
                        <a:t>SHA3-384</a:t>
                      </a:r>
                    </a:p>
                  </a:txBody>
                  <a:tcPr/>
                </a:tc>
                <a:extLst>
                  <a:ext uri="{0D108BD9-81ED-4DB2-BD59-A6C34878D82A}">
                    <a16:rowId xmlns:a16="http://schemas.microsoft.com/office/drawing/2014/main" val="4292014191"/>
                  </a:ext>
                </a:extLst>
              </a:tr>
              <a:tr h="370840">
                <a:tc>
                  <a:txBody>
                    <a:bodyPr/>
                    <a:lstStyle/>
                    <a:p>
                      <a:r>
                        <a:rPr lang="en-US" dirty="0"/>
                        <a:t>5</a:t>
                      </a:r>
                    </a:p>
                  </a:txBody>
                  <a:tcPr/>
                </a:tc>
                <a:tc>
                  <a:txBody>
                    <a:bodyPr/>
                    <a:lstStyle/>
                    <a:p>
                      <a:r>
                        <a:rPr lang="en-US" dirty="0"/>
                        <a:t>AES-256</a:t>
                      </a:r>
                    </a:p>
                  </a:txBody>
                  <a:tcPr/>
                </a:tc>
                <a:extLst>
                  <a:ext uri="{0D108BD9-81ED-4DB2-BD59-A6C34878D82A}">
                    <a16:rowId xmlns:a16="http://schemas.microsoft.com/office/drawing/2014/main" val="1092169606"/>
                  </a:ext>
                </a:extLst>
              </a:tr>
            </a:tbl>
          </a:graphicData>
        </a:graphic>
      </p:graphicFrame>
    </p:spTree>
    <p:extLst>
      <p:ext uri="{BB962C8B-B14F-4D97-AF65-F5344CB8AC3E}">
        <p14:creationId xmlns:p14="http://schemas.microsoft.com/office/powerpoint/2010/main" val="90590709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111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121</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4572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600200"/>
                <a:ext cx="7467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600200"/>
                <a:ext cx="7467600" cy="4648200"/>
              </a:xfrm>
              <a:prstGeom prst="rect">
                <a:avLst/>
              </a:prstGeom>
              <a:blipFill>
                <a:blip r:embed="rId2"/>
                <a:stretch>
                  <a:fillRect l="-169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131100048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308471253"/>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74642</TotalTime>
  <Words>16649</Words>
  <Application>Microsoft Macintosh PowerPoint</Application>
  <PresentationFormat>Letter Paper (8.5x11 in)</PresentationFormat>
  <Paragraphs>1728</Paragraphs>
  <Slides>125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4555</cp:revision>
  <cp:lastPrinted>2024-07-10T20:18:11Z</cp:lastPrinted>
  <dcterms:created xsi:type="dcterms:W3CDTF">2013-04-22T16:10:14Z</dcterms:created>
  <dcterms:modified xsi:type="dcterms:W3CDTF">2024-07-13T17:33:27Z</dcterms:modified>
</cp:coreProperties>
</file>